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3" r:id="rId4"/>
    <p:sldId id="264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  <a:endParaRPr lang="fr-FR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  <a:endParaRPr lang="fr-FR" smtClean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  <a:endParaRPr lang="fr-FR" smtClean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  <a:endParaRPr lang="fr-FR" smtClean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28FB8-747A-49CF-A8FB-B7E1F39D7961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09A74-FF9D-48F1-9B22-AB175264EAD0}" type="slidenum">
              <a:rPr lang="fr-FR" smtClean="0"/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685800" y="1000022"/>
            <a:ext cx="7886700" cy="223224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sz="8800" b="1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L'imparfait de l’indicatif</a:t>
            </a:r>
            <a:endParaRPr lang="fr-FR" sz="8800" b="1" dirty="0" smtClean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1071563" y="285750"/>
            <a:ext cx="6400800" cy="7143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 smtClean="0"/>
              <a:t>Etude de la langue </a:t>
            </a:r>
            <a:r>
              <a:rPr lang="fr-FR" dirty="0" smtClean="0"/>
              <a:t>– </a:t>
            </a:r>
            <a:r>
              <a:rPr lang="fr-FR" i="1" dirty="0" smtClean="0"/>
              <a:t>Conjugaison</a:t>
            </a:r>
            <a:endParaRPr lang="fr-FR" dirty="0" smtClean="0"/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500063" y="3337243"/>
            <a:ext cx="807243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sz="4800" dirty="0" smtClean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/>
              </a:rPr>
              <a:t></a:t>
            </a:r>
            <a:r>
              <a:rPr lang="fr-FR" sz="4800" i="1" dirty="0" smtClean="0">
                <a:solidFill>
                  <a:srgbClr val="0070C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Les irrégularités des verbes en ER et du 3ème groupe</a:t>
            </a:r>
            <a:endParaRPr lang="fr-FR" sz="4800" i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/>
        </p:nvSpPr>
        <p:spPr>
          <a:xfrm>
            <a:off x="514350" y="4991735"/>
            <a:ext cx="8229600" cy="14541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altLang="en-US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Rappel des terminaisons </a:t>
            </a:r>
            <a:endParaRPr lang="fr-FR" altLang="en-US" b="1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fr-FR" altLang="en-US" sz="2400">
                <a:solidFill>
                  <a:schemeClr val="tx1"/>
                </a:solidFill>
              </a:rPr>
              <a:t>Elles sont toujours les mêmes pour tous les verbes :</a:t>
            </a:r>
            <a:endParaRPr lang="fr-FR" altLang="en-US" sz="240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fr-FR" altLang="en-US" sz="2400" b="1">
                <a:solidFill>
                  <a:schemeClr val="tx1"/>
                </a:solidFill>
              </a:rPr>
              <a:t>ais - ais - ait - ions - iez - aient</a:t>
            </a:r>
            <a:endParaRPr lang="fr-FR" altLang="en-US"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build="p"/>
      <p:bldP spid="5" grpId="1" build="p"/>
      <p:bldP spid="6" grpId="0"/>
      <p:bldP spid="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Zone de texte 3"/>
          <p:cNvSpPr txBox="1"/>
          <p:nvPr/>
        </p:nvSpPr>
        <p:spPr>
          <a:xfrm>
            <a:off x="673100" y="62230"/>
            <a:ext cx="8229600" cy="66160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indent="0" algn="ctr">
              <a:buNone/>
            </a:pPr>
            <a:r>
              <a:rPr lang="fr-FR" altLang="en-US" sz="20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LES VERBES IRREGULIERS DU 1er GROUPE </a:t>
            </a:r>
            <a:endParaRPr lang="fr-FR" altLang="en-US" sz="2000" b="1" u="sng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+mn-ea"/>
            </a:endParaRPr>
          </a:p>
          <a:p>
            <a:pPr marL="0" indent="0" algn="ctr">
              <a:buNone/>
            </a:pPr>
            <a:endParaRPr lang="fr-FR" altLang="en-US"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altLang="en-US">
                <a:sym typeface="+mn-ea"/>
              </a:rPr>
              <a:t>Les verbes en -CER : Attention à la règle du</a:t>
            </a:r>
            <a:r>
              <a:rPr lang="fr-FR" altLang="en-US" b="1">
                <a:sym typeface="+mn-ea"/>
              </a:rPr>
              <a:t> </a:t>
            </a:r>
            <a:r>
              <a:rPr lang="fr-FR" altLang="en-US" sz="2000" b="1">
                <a:sym typeface="+mn-ea"/>
              </a:rPr>
              <a:t>C</a:t>
            </a:r>
            <a:r>
              <a:rPr lang="fr-FR" altLang="en-US">
                <a:sym typeface="+mn-ea"/>
              </a:rPr>
              <a:t> et du </a:t>
            </a:r>
            <a:r>
              <a:rPr lang="fr-FR" altLang="en-US" sz="2400">
                <a:latin typeface="Arial Rounded MT Bold" panose="020F0704030504030204" charset="0"/>
                <a:cs typeface="Arial Rounded MT Bold" panose="020F0704030504030204" charset="0"/>
                <a:sym typeface="+mn-ea"/>
              </a:rPr>
              <a:t>ç</a:t>
            </a:r>
            <a:endParaRPr lang="fr-FR" altLang="en-US">
              <a:sym typeface="+mn-ea"/>
            </a:endParaRPr>
          </a:p>
          <a:p>
            <a:pPr marL="0" indent="0" algn="ctr">
              <a:buNone/>
            </a:pPr>
            <a:r>
              <a:rPr lang="fr-FR" altLang="en-US">
                <a:solidFill>
                  <a:srgbClr val="FF0000"/>
                </a:solidFill>
                <a:sym typeface="+mn-ea"/>
              </a:rPr>
              <a:t>Rappel : Quand le C est devant les lettres a, o et u, il fait le son [k].</a:t>
            </a:r>
            <a:endParaRPr lang="fr-FR" altLang="en-US">
              <a:solidFill>
                <a:srgbClr val="FF0000"/>
              </a:solidFill>
              <a:sym typeface="+mn-ea"/>
            </a:endParaRPr>
          </a:p>
          <a:p>
            <a:pPr marL="0" indent="0" algn="ctr">
              <a:buNone/>
            </a:pPr>
            <a:r>
              <a:rPr lang="fr-FR" altLang="en-US">
                <a:solidFill>
                  <a:srgbClr val="FF0000"/>
                </a:solidFill>
                <a:sym typeface="+mn-ea"/>
              </a:rPr>
              <a:t>Et quand il est devant les lettres e, i et y, il fait le son [s].</a:t>
            </a:r>
            <a:endParaRPr lang="fr-FR" altLang="en-US">
              <a:sym typeface="+mn-ea"/>
            </a:endParaRPr>
          </a:p>
          <a:p>
            <a:pPr marL="0" indent="0">
              <a:buNone/>
            </a:pPr>
            <a:endParaRPr lang="fr-FR" altLang="en-US">
              <a:sym typeface="+mn-ea"/>
            </a:endParaRPr>
          </a:p>
          <a:p>
            <a:pPr marL="0" indent="0">
              <a:buNone/>
            </a:pPr>
            <a:r>
              <a:rPr lang="fr-FR" altLang="en-US">
                <a:sym typeface="+mn-ea"/>
              </a:rPr>
              <a:t>Donc pour les verbes en </a:t>
            </a:r>
            <a:r>
              <a:rPr lang="fr-FR" altLang="en-US">
                <a:sym typeface="+mn-ea"/>
              </a:rPr>
              <a:t>–CER, le C prendra une cédille devant le A pour faire le son [s] : -çais, -çais, -çait, -çaient.</a:t>
            </a:r>
            <a:endParaRPr lang="fr-FR" altLang="en-US">
              <a:sym typeface="+mn-ea"/>
            </a:endParaRPr>
          </a:p>
          <a:p>
            <a:pPr marL="0" indent="0">
              <a:buNone/>
            </a:pPr>
            <a:r>
              <a:rPr lang="fr-FR" altLang="en-US">
                <a:sym typeface="+mn-ea"/>
              </a:rPr>
              <a:t>Mais devant I, le C n'a pas besoin de cédille : -cions, -ciez</a:t>
            </a:r>
            <a:endParaRPr lang="fr-FR" altLang="en-US">
              <a:sym typeface="+mn-ea"/>
            </a:endParaRPr>
          </a:p>
          <a:p>
            <a:pPr marL="0" indent="0">
              <a:buNone/>
            </a:pPr>
            <a:endParaRPr lang="fr-FR" altLang="en-US"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altLang="en-US">
                <a:sym typeface="+mn-ea"/>
              </a:rPr>
              <a:t>Les verbes en -GER : Attention à la règle du </a:t>
            </a:r>
            <a:r>
              <a:rPr lang="fr-FR" altLang="en-US" sz="2000" b="1">
                <a:sym typeface="+mn-ea"/>
              </a:rPr>
              <a:t>G</a:t>
            </a:r>
            <a:r>
              <a:rPr lang="fr-FR" altLang="en-US">
                <a:sym typeface="+mn-ea"/>
              </a:rPr>
              <a:t> et du </a:t>
            </a:r>
            <a:r>
              <a:rPr lang="fr-FR" altLang="en-US" sz="2000" b="1">
                <a:sym typeface="+mn-ea"/>
              </a:rPr>
              <a:t>GE</a:t>
            </a:r>
            <a:r>
              <a:rPr lang="fr-FR" altLang="en-US">
                <a:sym typeface="+mn-ea"/>
              </a:rPr>
              <a:t>.</a:t>
            </a:r>
            <a:endParaRPr lang="fr-FR" altLang="en-US">
              <a:sym typeface="+mn-ea"/>
            </a:endParaRPr>
          </a:p>
          <a:p>
            <a:pPr marL="0" indent="0" algn="ctr">
              <a:buNone/>
            </a:pPr>
            <a:r>
              <a:rPr lang="fr-FR" altLang="en-US">
                <a:solidFill>
                  <a:srgbClr val="FF0000"/>
                </a:solidFill>
                <a:sym typeface="+mn-ea"/>
              </a:rPr>
              <a:t>Rappel : Quand le G est devant les lettres a, o et u, il fait le son [g].</a:t>
            </a:r>
            <a:endParaRPr lang="fr-FR" altLang="en-US">
              <a:solidFill>
                <a:srgbClr val="FF0000"/>
              </a:solidFill>
              <a:sym typeface="+mn-ea"/>
            </a:endParaRPr>
          </a:p>
          <a:p>
            <a:pPr marL="0" indent="0" algn="ctr">
              <a:buNone/>
            </a:pPr>
            <a:r>
              <a:rPr lang="fr-FR" altLang="en-US">
                <a:solidFill>
                  <a:srgbClr val="FF0000"/>
                </a:solidFill>
                <a:sym typeface="+mn-ea"/>
              </a:rPr>
              <a:t>Et quand il est devant les lettres e, i et y, il fait le son [j].</a:t>
            </a:r>
            <a:endParaRPr lang="fr-FR" altLang="en-US">
              <a:sym typeface="+mn-ea"/>
            </a:endParaRPr>
          </a:p>
          <a:p>
            <a:pPr marL="0" indent="0">
              <a:buNone/>
            </a:pPr>
            <a:endParaRPr lang="fr-FR" altLang="en-US">
              <a:sym typeface="+mn-ea"/>
            </a:endParaRPr>
          </a:p>
          <a:p>
            <a:pPr marL="0" indent="0">
              <a:buNone/>
            </a:pPr>
            <a:r>
              <a:rPr lang="fr-FR" altLang="en-US">
                <a:sym typeface="+mn-ea"/>
              </a:rPr>
              <a:t>Donc pour les </a:t>
            </a:r>
            <a:r>
              <a:rPr lang="fr-FR" altLang="en-US" sz="1600">
                <a:sym typeface="+mn-ea"/>
              </a:rPr>
              <a:t>verbes </a:t>
            </a:r>
            <a:r>
              <a:rPr lang="fr-FR" altLang="en-US">
                <a:sym typeface="+mn-ea"/>
              </a:rPr>
              <a:t>en –GER, le G sera accompagné du E devant le A pour faire le son [J] : -geais, -geais, -geait, -geaient.</a:t>
            </a:r>
            <a:endParaRPr lang="fr-FR" altLang="en-US">
              <a:sym typeface="+mn-ea"/>
            </a:endParaRPr>
          </a:p>
          <a:p>
            <a:pPr marL="0" indent="0">
              <a:buNone/>
            </a:pPr>
            <a:r>
              <a:rPr lang="fr-FR" altLang="en-US">
                <a:sym typeface="+mn-ea"/>
              </a:rPr>
              <a:t>Mais devant I, le G n'a pas besoin de E : -gions, -giez</a:t>
            </a:r>
            <a:endParaRPr lang="fr-FR" altLang="en-US">
              <a:sym typeface="+mn-ea"/>
            </a:endParaRPr>
          </a:p>
          <a:p>
            <a:pPr marL="0" indent="0">
              <a:buNone/>
            </a:pPr>
            <a:endParaRPr lang="fr-FR" altLang="en-US"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altLang="en-US">
                <a:sym typeface="+mn-ea"/>
              </a:rPr>
              <a:t>Les verbes en  -IER et -YER : la particularité de ces verbes est que l'on ajoute quand même un i avec nous et vous :</a:t>
            </a:r>
            <a:endParaRPr lang="fr-FR" altLang="en-US">
              <a:sym typeface="+mn-ea"/>
            </a:endParaRPr>
          </a:p>
          <a:p>
            <a:pPr marL="0" indent="0">
              <a:buNone/>
            </a:pPr>
            <a:endParaRPr lang="fr-FR" altLang="en-US">
              <a:sym typeface="+mn-ea"/>
            </a:endParaRPr>
          </a:p>
          <a:p>
            <a:pPr marL="0" indent="0">
              <a:buNone/>
            </a:pPr>
            <a:r>
              <a:rPr lang="fr-FR" altLang="en-US">
                <a:sym typeface="+mn-ea"/>
              </a:rPr>
              <a:t>Crier : Je criais, tu criais, il criait, nous </a:t>
            </a:r>
            <a:r>
              <a:rPr lang="fr-FR" altLang="en-US" b="1">
                <a:sym typeface="+mn-ea"/>
              </a:rPr>
              <a:t>criions</a:t>
            </a:r>
            <a:r>
              <a:rPr lang="fr-FR" altLang="en-US">
                <a:sym typeface="+mn-ea"/>
              </a:rPr>
              <a:t>, vous </a:t>
            </a:r>
            <a:r>
              <a:rPr lang="fr-FR" altLang="en-US" b="1">
                <a:sym typeface="+mn-ea"/>
              </a:rPr>
              <a:t>criiez</a:t>
            </a:r>
            <a:r>
              <a:rPr lang="fr-FR" altLang="en-US">
                <a:sym typeface="+mn-ea"/>
              </a:rPr>
              <a:t>, ils criaient</a:t>
            </a:r>
            <a:endParaRPr lang="fr-FR" altLang="en-US">
              <a:sym typeface="+mn-ea"/>
            </a:endParaRPr>
          </a:p>
          <a:p>
            <a:pPr marL="0" indent="0">
              <a:buNone/>
            </a:pPr>
            <a:r>
              <a:rPr lang="fr-FR" altLang="en-US">
                <a:sym typeface="+mn-ea"/>
              </a:rPr>
              <a:t>Payer : Je payais, tu payais, il payait, nous </a:t>
            </a:r>
            <a:r>
              <a:rPr lang="fr-FR" altLang="en-US" b="1">
                <a:sym typeface="+mn-ea"/>
              </a:rPr>
              <a:t>payions</a:t>
            </a:r>
            <a:r>
              <a:rPr lang="fr-FR" altLang="en-US">
                <a:sym typeface="+mn-ea"/>
              </a:rPr>
              <a:t>, vous </a:t>
            </a:r>
            <a:r>
              <a:rPr lang="fr-FR" altLang="en-US" b="1">
                <a:sym typeface="+mn-ea"/>
              </a:rPr>
              <a:t>payiez</a:t>
            </a:r>
            <a:r>
              <a:rPr lang="fr-FR" altLang="en-US">
                <a:sym typeface="+mn-ea"/>
              </a:rPr>
              <a:t>, ils payaient</a:t>
            </a:r>
            <a:endParaRPr lang="fr-FR" altLang="en-US" i="1">
              <a:solidFill>
                <a:srgbClr val="FF0000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Zone de texte 3"/>
          <p:cNvSpPr txBox="1"/>
          <p:nvPr/>
        </p:nvSpPr>
        <p:spPr>
          <a:xfrm>
            <a:off x="198755" y="111125"/>
            <a:ext cx="8832850" cy="47999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indent="0" algn="ctr">
              <a:buNone/>
            </a:pPr>
            <a:r>
              <a:rPr lang="fr-FR" altLang="en-US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LES VERBES DU 3ème GROUPE</a:t>
            </a:r>
            <a:endParaRPr lang="fr-FR" altLang="en-US" b="1" u="sng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+mn-ea"/>
            </a:endParaRPr>
          </a:p>
          <a:p>
            <a:pPr marL="0" indent="0" algn="ctr">
              <a:buNone/>
            </a:pPr>
            <a:r>
              <a:rPr lang="fr-FR" altLang="en-US">
                <a:sym typeface="+mn-ea"/>
              </a:rPr>
              <a:t>Pour les verbes du 3ème groupe, il existe quelques transformations du radical. Les terminaisons sont, elles, toujours les mêmes. </a:t>
            </a:r>
            <a:r>
              <a:rPr lang="fr-FR" altLang="en-US">
                <a:solidFill>
                  <a:schemeClr val="tx1"/>
                </a:solidFill>
                <a:sym typeface="+mn-ea"/>
              </a:rPr>
              <a:t>LES RADICAUX SONT A APPRENDRE PAR COEUR</a:t>
            </a:r>
            <a:endParaRPr lang="fr-FR" altLang="en-US">
              <a:solidFill>
                <a:schemeClr val="tx1"/>
              </a:solidFill>
              <a:sym typeface="+mn-ea"/>
            </a:endParaRPr>
          </a:p>
          <a:p>
            <a:pPr marL="0" indent="0" algn="ctr">
              <a:buNone/>
            </a:pPr>
            <a:endParaRPr lang="fr-FR" altLang="en-US">
              <a:solidFill>
                <a:schemeClr val="tx1"/>
              </a:solidFill>
              <a:sym typeface="+mn-ea"/>
            </a:endParaRPr>
          </a:p>
          <a:p>
            <a:pPr marL="0" indent="0" algn="ctr">
              <a:buNone/>
            </a:pPr>
            <a:r>
              <a:rPr lang="fr-FR" altLang="en-US">
                <a:solidFill>
                  <a:srgbClr val="FF0000"/>
                </a:solidFill>
                <a:sym typeface="+mn-ea"/>
              </a:rPr>
              <a:t>PRENDRE : PREN-</a:t>
            </a:r>
            <a:r>
              <a:rPr lang="fr-FR" altLang="en-US">
                <a:solidFill>
                  <a:schemeClr val="tx1"/>
                </a:solidFill>
                <a:sym typeface="+mn-ea"/>
              </a:rPr>
              <a:t> (donc apprendre devient APPREN-)</a:t>
            </a:r>
            <a:endParaRPr lang="fr-FR" altLang="en-US">
              <a:solidFill>
                <a:schemeClr val="tx1"/>
              </a:solidFill>
              <a:sym typeface="+mn-ea"/>
            </a:endParaRPr>
          </a:p>
          <a:p>
            <a:pPr marL="0" indent="0" algn="ctr">
              <a:buNone/>
            </a:pPr>
            <a:r>
              <a:rPr lang="fr-FR" altLang="en-US">
                <a:solidFill>
                  <a:schemeClr val="tx1"/>
                </a:solidFill>
                <a:sym typeface="+mn-ea"/>
              </a:rPr>
              <a:t>Attention le «d» disparait.</a:t>
            </a:r>
            <a:endParaRPr lang="fr-FR" altLang="en-US">
              <a:solidFill>
                <a:schemeClr val="tx1"/>
              </a:solidFill>
              <a:sym typeface="+mn-ea"/>
            </a:endParaRPr>
          </a:p>
          <a:p>
            <a:pPr marL="0" indent="0" algn="ctr">
              <a:buNone/>
            </a:pPr>
            <a:endParaRPr lang="fr-FR" altLang="en-US">
              <a:solidFill>
                <a:schemeClr val="tx1"/>
              </a:solidFill>
              <a:sym typeface="+mn-ea"/>
            </a:endParaRPr>
          </a:p>
          <a:p>
            <a:pPr marL="0" indent="0" algn="ctr">
              <a:buNone/>
            </a:pPr>
            <a:r>
              <a:rPr lang="fr-FR" altLang="en-US">
                <a:solidFill>
                  <a:srgbClr val="FF0000"/>
                </a:solidFill>
                <a:sym typeface="+mn-ea"/>
              </a:rPr>
              <a:t>FAIRE : FAIS-</a:t>
            </a:r>
            <a:endParaRPr lang="fr-FR" altLang="en-US">
              <a:solidFill>
                <a:srgbClr val="FF0000"/>
              </a:solidFill>
              <a:sym typeface="+mn-ea"/>
            </a:endParaRPr>
          </a:p>
          <a:p>
            <a:pPr marL="0" indent="0" algn="ctr">
              <a:buNone/>
            </a:pPr>
            <a:r>
              <a:rPr lang="fr-FR" altLang="en-US">
                <a:solidFill>
                  <a:schemeClr val="tx1"/>
                </a:solidFill>
                <a:sym typeface="+mn-ea"/>
              </a:rPr>
              <a:t>Attention même si on entend [FE], on écrit FAI à toutes les personnes.</a:t>
            </a:r>
            <a:endParaRPr lang="fr-FR" altLang="en-US">
              <a:solidFill>
                <a:schemeClr val="tx1"/>
              </a:solidFill>
              <a:sym typeface="+mn-ea"/>
            </a:endParaRPr>
          </a:p>
          <a:p>
            <a:pPr marL="0" indent="0" algn="ctr">
              <a:buNone/>
            </a:pPr>
            <a:endParaRPr lang="fr-FR" altLang="en-US">
              <a:solidFill>
                <a:schemeClr val="tx1"/>
              </a:solidFill>
              <a:sym typeface="+mn-ea"/>
            </a:endParaRPr>
          </a:p>
          <a:p>
            <a:pPr marL="0" indent="0" algn="ctr">
              <a:buNone/>
            </a:pPr>
            <a:r>
              <a:rPr lang="fr-FR" altLang="en-US">
                <a:solidFill>
                  <a:srgbClr val="FF0000"/>
                </a:solidFill>
                <a:sym typeface="+mn-ea"/>
              </a:rPr>
              <a:t>VOIR : VOY-</a:t>
            </a:r>
            <a:endParaRPr lang="fr-FR" altLang="en-US">
              <a:solidFill>
                <a:schemeClr val="tx1"/>
              </a:solidFill>
              <a:sym typeface="+mn-ea"/>
            </a:endParaRPr>
          </a:p>
          <a:p>
            <a:pPr marL="0" indent="0" algn="ctr">
              <a:buNone/>
            </a:pPr>
            <a:r>
              <a:rPr lang="fr-FR" altLang="en-US">
                <a:solidFill>
                  <a:schemeClr val="tx1"/>
                </a:solidFill>
                <a:sym typeface="+mn-ea"/>
              </a:rPr>
              <a:t>Attention, on retrouve le Y à toutes les personnes. Et attention à nous et vous, il faut penser à mettre le I après le Y (nous voyions, vous voyiez).</a:t>
            </a:r>
            <a:endParaRPr lang="fr-FR" altLang="en-US">
              <a:solidFill>
                <a:schemeClr val="tx1"/>
              </a:solidFill>
              <a:sym typeface="+mn-ea"/>
            </a:endParaRPr>
          </a:p>
          <a:p>
            <a:pPr marL="0" indent="0" algn="ctr">
              <a:buNone/>
            </a:pPr>
            <a:endParaRPr lang="fr-FR" altLang="en-US">
              <a:solidFill>
                <a:schemeClr val="tx1"/>
              </a:solidFill>
              <a:sym typeface="+mn-ea"/>
            </a:endParaRPr>
          </a:p>
          <a:p>
            <a:pPr marL="0" indent="0" algn="ctr">
              <a:buNone/>
            </a:pPr>
            <a:r>
              <a:rPr lang="fr-FR" altLang="en-US">
                <a:solidFill>
                  <a:srgbClr val="FF0000"/>
                </a:solidFill>
                <a:sym typeface="+mn-ea"/>
              </a:rPr>
              <a:t>DIRE : DIS-</a:t>
            </a:r>
            <a:endParaRPr lang="fr-FR" altLang="en-US">
              <a:solidFill>
                <a:schemeClr val="tx1"/>
              </a:solidFill>
              <a:sym typeface="+mn-ea"/>
            </a:endParaRPr>
          </a:p>
          <a:p>
            <a:pPr marL="0" indent="0" algn="ctr">
              <a:buNone/>
            </a:pPr>
            <a:endParaRPr lang="fr-FR" altLang="en-US">
              <a:solidFill>
                <a:schemeClr val="tx1"/>
              </a:solidFill>
              <a:sym typeface="+mn-ea"/>
            </a:endParaRPr>
          </a:p>
          <a:p>
            <a:pPr marL="0" indent="0" algn="ctr">
              <a:buNone/>
            </a:pPr>
            <a:r>
              <a:rPr lang="fr-FR" altLang="en-US">
                <a:solidFill>
                  <a:srgbClr val="FF0000"/>
                </a:solidFill>
                <a:sym typeface="+mn-ea"/>
              </a:rPr>
              <a:t>BOIRE : BUV-</a:t>
            </a:r>
            <a:endParaRPr lang="fr-FR" altLang="en-US">
              <a:solidFill>
                <a:srgbClr val="FF0000"/>
              </a:solidFill>
              <a:sym typeface="+mn-ea"/>
            </a:endParaRPr>
          </a:p>
        </p:txBody>
      </p:sp>
      <p:sp>
        <p:nvSpPr>
          <p:cNvPr id="2" name="Zone de texte 1"/>
          <p:cNvSpPr txBox="1"/>
          <p:nvPr/>
        </p:nvSpPr>
        <p:spPr>
          <a:xfrm>
            <a:off x="2270760" y="5203825"/>
            <a:ext cx="6570345" cy="1476375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p>
            <a:pPr marL="0" indent="0" algn="ctr">
              <a:buNone/>
            </a:pPr>
            <a:r>
              <a:rPr lang="fr-FR" altLang="en-US">
                <a:sym typeface="+mn-ea"/>
              </a:rPr>
              <a:t>Certains restent tout de même réguliers comme :</a:t>
            </a:r>
            <a:endParaRPr lang="fr-FR" altLang="en-US">
              <a:sym typeface="+mn-ea"/>
            </a:endParaRPr>
          </a:p>
          <a:p>
            <a:pPr marL="0" indent="0" algn="ctr">
              <a:buNone/>
            </a:pPr>
            <a:r>
              <a:rPr lang="fr-FR" altLang="en-US">
                <a:sym typeface="+mn-ea"/>
              </a:rPr>
              <a:t>                     VEN</a:t>
            </a:r>
            <a:r>
              <a:rPr lang="fr-FR" altLang="en-US">
                <a:solidFill>
                  <a:srgbClr val="FF0000"/>
                </a:solidFill>
                <a:sym typeface="+mn-ea"/>
              </a:rPr>
              <a:t>IR</a:t>
            </a:r>
            <a:r>
              <a:rPr lang="fr-FR" altLang="en-US">
                <a:sym typeface="+mn-ea"/>
              </a:rPr>
              <a:t> : VEN-        (donc parvenir devient PARVEN-)</a:t>
            </a:r>
            <a:endParaRPr lang="fr-FR" altLang="en-US">
              <a:sym typeface="+mn-ea"/>
            </a:endParaRPr>
          </a:p>
          <a:p>
            <a:pPr marL="0" indent="0" algn="l">
              <a:buNone/>
            </a:pPr>
            <a:r>
              <a:rPr lang="fr-FR" altLang="en-US">
                <a:sym typeface="+mn-ea"/>
              </a:rPr>
              <a:t>	          POUV</a:t>
            </a:r>
            <a:r>
              <a:rPr lang="fr-FR" altLang="en-US">
                <a:solidFill>
                  <a:srgbClr val="FF0000"/>
                </a:solidFill>
                <a:sym typeface="+mn-ea"/>
              </a:rPr>
              <a:t>OIR</a:t>
            </a:r>
            <a:r>
              <a:rPr lang="fr-FR" altLang="en-US">
                <a:sym typeface="+mn-ea"/>
              </a:rPr>
              <a:t> : POUV-</a:t>
            </a:r>
            <a:endParaRPr lang="fr-FR" altLang="en-US">
              <a:solidFill>
                <a:schemeClr val="tx1"/>
              </a:solidFill>
              <a:sym typeface="+mn-ea"/>
            </a:endParaRPr>
          </a:p>
          <a:p>
            <a:pPr marL="0" indent="0" algn="l">
              <a:buNone/>
            </a:pPr>
            <a:r>
              <a:rPr lang="fr-FR" altLang="en-US">
                <a:sym typeface="+mn-ea"/>
              </a:rPr>
              <a:t>	          VOUL</a:t>
            </a:r>
            <a:r>
              <a:rPr lang="fr-FR" altLang="en-US">
                <a:solidFill>
                  <a:srgbClr val="FF0000"/>
                </a:solidFill>
                <a:sym typeface="+mn-ea"/>
              </a:rPr>
              <a:t>OIR </a:t>
            </a:r>
            <a:r>
              <a:rPr lang="fr-FR" altLang="en-US">
                <a:sym typeface="+mn-ea"/>
              </a:rPr>
              <a:t>: VOUL-	</a:t>
            </a:r>
            <a:endParaRPr lang="fr-FR" altLang="en-US">
              <a:sym typeface="+mn-ea"/>
            </a:endParaRPr>
          </a:p>
          <a:p>
            <a:pPr marL="0" indent="0" algn="l">
              <a:buNone/>
            </a:pPr>
            <a:r>
              <a:rPr lang="fr-FR" altLang="en-US">
                <a:sym typeface="+mn-ea"/>
              </a:rPr>
              <a:t>	          PART</a:t>
            </a:r>
            <a:r>
              <a:rPr lang="fr-FR" altLang="en-US">
                <a:solidFill>
                  <a:srgbClr val="FF0000"/>
                </a:solidFill>
                <a:sym typeface="+mn-ea"/>
              </a:rPr>
              <a:t>IR</a:t>
            </a:r>
            <a:r>
              <a:rPr lang="fr-FR" altLang="en-US">
                <a:sym typeface="+mn-ea"/>
              </a:rPr>
              <a:t> : PART-</a:t>
            </a:r>
            <a:endParaRPr lang="fr-F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2015</Words>
  <Application>WPS Presentation</Application>
  <PresentationFormat>Affichage à l'écran (4:3)</PresentationFormat>
  <Paragraphs>53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5" baseType="lpstr">
      <vt:lpstr>Arial</vt:lpstr>
      <vt:lpstr>SimSun</vt:lpstr>
      <vt:lpstr>Wingdings</vt:lpstr>
      <vt:lpstr>Maiandra GD</vt:lpstr>
      <vt:lpstr>Wingdings</vt:lpstr>
      <vt:lpstr>Calibri</vt:lpstr>
      <vt:lpstr>Microsoft YaHei</vt:lpstr>
      <vt:lpstr/>
      <vt:lpstr>Arial Unicode MS</vt:lpstr>
      <vt:lpstr>Yessy</vt:lpstr>
      <vt:lpstr>Arial Rounded MT Bold</vt:lpstr>
      <vt:lpstr>Thème Office</vt:lpstr>
      <vt:lpstr>Le ??? de l’indicatif</vt:lpstr>
      <vt:lpstr>PowerPoint 演示文稿</vt:lpstr>
      <vt:lpstr>PowerPoint 演示文稿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??? de l’indicatif</dc:title>
  <dc:creator>Maxime Paul</dc:creator>
  <cp:lastModifiedBy>charl</cp:lastModifiedBy>
  <cp:revision>11</cp:revision>
  <dcterms:created xsi:type="dcterms:W3CDTF">2013-01-30T16:02:00Z</dcterms:created>
  <dcterms:modified xsi:type="dcterms:W3CDTF">2020-04-08T12:30:06Z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1036-11.2.0.9255</vt:lpwstr>
  </property>
</Properties>
</file>